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2" r:id="rId1"/>
  </p:sldMasterIdLst>
  <p:notesMasterIdLst>
    <p:notesMasterId r:id="rId12"/>
  </p:notesMasterIdLst>
  <p:sldIdLst>
    <p:sldId id="664" r:id="rId2"/>
    <p:sldId id="654" r:id="rId3"/>
    <p:sldId id="656" r:id="rId4"/>
    <p:sldId id="657" r:id="rId5"/>
    <p:sldId id="658" r:id="rId6"/>
    <p:sldId id="659" r:id="rId7"/>
    <p:sldId id="660" r:id="rId8"/>
    <p:sldId id="661" r:id="rId9"/>
    <p:sldId id="662" r:id="rId10"/>
    <p:sldId id="663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93771"/>
    <a:srgbClr val="203864"/>
    <a:srgbClr val="0033CC"/>
    <a:srgbClr val="89D0F3"/>
    <a:srgbClr val="66CCFF"/>
    <a:srgbClr val="94E5FE"/>
    <a:srgbClr val="0E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9981" autoAdjust="0"/>
  </p:normalViewPr>
  <p:slideViewPr>
    <p:cSldViewPr snapToGrid="0">
      <p:cViewPr varScale="1">
        <p:scale>
          <a:sx n="65" d="100"/>
          <a:sy n="65" d="100"/>
        </p:scale>
        <p:origin x="852" y="60"/>
      </p:cViewPr>
      <p:guideLst>
        <p:guide orient="horz" pos="232"/>
        <p:guide pos="3840"/>
      </p:guideLst>
    </p:cSldViewPr>
  </p:slideViewPr>
  <p:outlineViewPr>
    <p:cViewPr>
      <p:scale>
        <a:sx n="33" d="100"/>
        <a:sy n="33" d="100"/>
      </p:scale>
      <p:origin x="0" y="-34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FE971-1572-4B4E-B9E4-AD24F26759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18044-B642-4C44-A916-29651E967E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</a:t>
          </a:r>
          <a:r>
            <a:rPr lang="ru-RU"/>
            <a:t> тур (</a:t>
          </a:r>
          <a:r>
            <a:rPr lang="ru-RU" b="1"/>
            <a:t>онлайн</a:t>
          </a:r>
          <a:r>
            <a:rPr lang="ru-RU"/>
            <a:t>) с 12 февраля по 22 февраля 2024 года:</a:t>
          </a:r>
          <a:endParaRPr lang="en-US"/>
        </a:p>
      </dgm:t>
    </dgm:pt>
    <dgm:pt modelId="{8D7C688D-5A0F-42A8-A9FF-AE4CEDD8EF7E}" type="parTrans" cxnId="{894A3D19-AEB8-464C-A91F-B234EB62EF51}">
      <dgm:prSet/>
      <dgm:spPr/>
      <dgm:t>
        <a:bodyPr/>
        <a:lstStyle/>
        <a:p>
          <a:endParaRPr lang="en-US"/>
        </a:p>
      </dgm:t>
    </dgm:pt>
    <dgm:pt modelId="{44CBA51E-F924-47CD-A78E-DF3A8824CE37}" type="sibTrans" cxnId="{894A3D19-AEB8-464C-A91F-B234EB62EF51}">
      <dgm:prSet/>
      <dgm:spPr/>
      <dgm:t>
        <a:bodyPr/>
        <a:lstStyle/>
        <a:p>
          <a:endParaRPr lang="en-US"/>
        </a:p>
      </dgm:t>
    </dgm:pt>
    <dgm:pt modelId="{43E4D14F-EC28-4E89-B23A-5053A64F83A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- 12.02.2024 – 21. 02.2024 – выполнение второго конкурсного испытания №2 «Мастер-класс»;</a:t>
          </a:r>
          <a:endParaRPr lang="en-US"/>
        </a:p>
      </dgm:t>
    </dgm:pt>
    <dgm:pt modelId="{FB9C63D9-1398-438A-BEA0-7B91AED74D12}" type="parTrans" cxnId="{B9C466E3-4452-4D17-BE0A-13854CECDA8E}">
      <dgm:prSet/>
      <dgm:spPr/>
      <dgm:t>
        <a:bodyPr/>
        <a:lstStyle/>
        <a:p>
          <a:endParaRPr lang="en-US"/>
        </a:p>
      </dgm:t>
    </dgm:pt>
    <dgm:pt modelId="{EC2BE28C-4B87-4BB9-A9BE-9F3B90A38E68}" type="sibTrans" cxnId="{B9C466E3-4452-4D17-BE0A-13854CECDA8E}">
      <dgm:prSet/>
      <dgm:spPr/>
      <dgm:t>
        <a:bodyPr/>
        <a:lstStyle/>
        <a:p>
          <a:endParaRPr lang="en-US"/>
        </a:p>
      </dgm:t>
    </dgm:pt>
    <dgm:pt modelId="{BD4FD79A-4853-464D-B556-599F35D33066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- 22.02.2024 – объявление результатов </a:t>
          </a:r>
          <a:r>
            <a:rPr lang="en-US"/>
            <a:t>I</a:t>
          </a:r>
          <a:r>
            <a:rPr lang="ru-RU"/>
            <a:t> тура в онлайн режиме.</a:t>
          </a:r>
          <a:endParaRPr lang="en-US"/>
        </a:p>
      </dgm:t>
    </dgm:pt>
    <dgm:pt modelId="{6F148426-94F7-4AAC-9B98-41AE497CA417}" type="parTrans" cxnId="{79BCA157-46D6-4475-A8AB-82B9BAFF4141}">
      <dgm:prSet/>
      <dgm:spPr/>
      <dgm:t>
        <a:bodyPr/>
        <a:lstStyle/>
        <a:p>
          <a:endParaRPr lang="en-US"/>
        </a:p>
      </dgm:t>
    </dgm:pt>
    <dgm:pt modelId="{17A081EA-54A9-4BD7-950B-7BC1F168D696}" type="sibTrans" cxnId="{79BCA157-46D6-4475-A8AB-82B9BAFF4141}">
      <dgm:prSet/>
      <dgm:spPr/>
      <dgm:t>
        <a:bodyPr/>
        <a:lstStyle/>
        <a:p>
          <a:endParaRPr lang="en-US"/>
        </a:p>
      </dgm:t>
    </dgm:pt>
    <dgm:pt modelId="{026DE804-D14D-48A3-904D-5199D7AB6853}" type="pres">
      <dgm:prSet presAssocID="{EEDFE971-1572-4B4E-B9E4-AD24F267597F}" presName="root" presStyleCnt="0">
        <dgm:presLayoutVars>
          <dgm:dir/>
          <dgm:resizeHandles val="exact"/>
        </dgm:presLayoutVars>
      </dgm:prSet>
      <dgm:spPr/>
    </dgm:pt>
    <dgm:pt modelId="{0AF9DCFD-CF83-49F6-8B46-A60BA6519882}" type="pres">
      <dgm:prSet presAssocID="{E4F18044-B642-4C44-A916-29651E967EBB}" presName="compNode" presStyleCnt="0"/>
      <dgm:spPr/>
    </dgm:pt>
    <dgm:pt modelId="{8363B209-FBAD-4D82-9460-63A007F0C844}" type="pres">
      <dgm:prSet presAssocID="{E4F18044-B642-4C44-A916-29651E967EBB}" presName="bgRect" presStyleLbl="bgShp" presStyleIdx="0" presStyleCnt="3"/>
      <dgm:spPr/>
    </dgm:pt>
    <dgm:pt modelId="{65504AE3-848F-4E22-9151-2A8189AD7835}" type="pres">
      <dgm:prSet presAssocID="{E4F18044-B642-4C44-A916-29651E967E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Шарики"/>
        </a:ext>
      </dgm:extLst>
    </dgm:pt>
    <dgm:pt modelId="{DA845B39-06F5-4E4B-A7F9-B09DD88F29E0}" type="pres">
      <dgm:prSet presAssocID="{E4F18044-B642-4C44-A916-29651E967EBB}" presName="spaceRect" presStyleCnt="0"/>
      <dgm:spPr/>
    </dgm:pt>
    <dgm:pt modelId="{83970E5B-B543-4E18-A0E2-40B1AF9324CF}" type="pres">
      <dgm:prSet presAssocID="{E4F18044-B642-4C44-A916-29651E967EBB}" presName="parTx" presStyleLbl="revTx" presStyleIdx="0" presStyleCnt="3">
        <dgm:presLayoutVars>
          <dgm:chMax val="0"/>
          <dgm:chPref val="0"/>
        </dgm:presLayoutVars>
      </dgm:prSet>
      <dgm:spPr/>
    </dgm:pt>
    <dgm:pt modelId="{A038C874-902E-4CF9-AF77-149BC7BFA7E2}" type="pres">
      <dgm:prSet presAssocID="{44CBA51E-F924-47CD-A78E-DF3A8824CE37}" presName="sibTrans" presStyleCnt="0"/>
      <dgm:spPr/>
    </dgm:pt>
    <dgm:pt modelId="{9E3D2106-86A3-47A5-B316-4DCB314B0A96}" type="pres">
      <dgm:prSet presAssocID="{43E4D14F-EC28-4E89-B23A-5053A64F83AB}" presName="compNode" presStyleCnt="0"/>
      <dgm:spPr/>
    </dgm:pt>
    <dgm:pt modelId="{238C2401-093D-4E8B-A3EF-AE69BD6F8665}" type="pres">
      <dgm:prSet presAssocID="{43E4D14F-EC28-4E89-B23A-5053A64F83AB}" presName="bgRect" presStyleLbl="bgShp" presStyleIdx="1" presStyleCnt="3"/>
      <dgm:spPr/>
    </dgm:pt>
    <dgm:pt modelId="{0479FACA-F899-4053-A3DA-160B8F133C63}" type="pres">
      <dgm:prSet presAssocID="{43E4D14F-EC28-4E89-B23A-5053A64F83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g under Magnifying Glass"/>
        </a:ext>
      </dgm:extLst>
    </dgm:pt>
    <dgm:pt modelId="{640232DF-FEDD-4CAE-9C18-B32409CD9020}" type="pres">
      <dgm:prSet presAssocID="{43E4D14F-EC28-4E89-B23A-5053A64F83AB}" presName="spaceRect" presStyleCnt="0"/>
      <dgm:spPr/>
    </dgm:pt>
    <dgm:pt modelId="{C35E219F-3D49-4278-BA8B-D93D5B3AC525}" type="pres">
      <dgm:prSet presAssocID="{43E4D14F-EC28-4E89-B23A-5053A64F83AB}" presName="parTx" presStyleLbl="revTx" presStyleIdx="1" presStyleCnt="3">
        <dgm:presLayoutVars>
          <dgm:chMax val="0"/>
          <dgm:chPref val="0"/>
        </dgm:presLayoutVars>
      </dgm:prSet>
      <dgm:spPr/>
    </dgm:pt>
    <dgm:pt modelId="{2D84B48E-E452-48E1-95AF-BD735108400B}" type="pres">
      <dgm:prSet presAssocID="{EC2BE28C-4B87-4BB9-A9BE-9F3B90A38E68}" presName="sibTrans" presStyleCnt="0"/>
      <dgm:spPr/>
    </dgm:pt>
    <dgm:pt modelId="{EA78F302-2F67-4D63-91F9-4A0C8EF26AD5}" type="pres">
      <dgm:prSet presAssocID="{BD4FD79A-4853-464D-B556-599F35D33066}" presName="compNode" presStyleCnt="0"/>
      <dgm:spPr/>
    </dgm:pt>
    <dgm:pt modelId="{DDEBBD56-EF48-4000-B242-B597D9E0F048}" type="pres">
      <dgm:prSet presAssocID="{BD4FD79A-4853-464D-B556-599F35D33066}" presName="bgRect" presStyleLbl="bgShp" presStyleIdx="2" presStyleCnt="3"/>
      <dgm:spPr/>
    </dgm:pt>
    <dgm:pt modelId="{D3EA6217-23E7-4B6A-9715-024CCCA54C5A}" type="pres">
      <dgm:prSet presAssocID="{BD4FD79A-4853-464D-B556-599F35D330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Хлопушка"/>
        </a:ext>
      </dgm:extLst>
    </dgm:pt>
    <dgm:pt modelId="{451751F0-3DEA-40A2-B20B-A5D571D97F12}" type="pres">
      <dgm:prSet presAssocID="{BD4FD79A-4853-464D-B556-599F35D33066}" presName="spaceRect" presStyleCnt="0"/>
      <dgm:spPr/>
    </dgm:pt>
    <dgm:pt modelId="{D554A90F-5DD8-455D-9A56-731342C0AD45}" type="pres">
      <dgm:prSet presAssocID="{BD4FD79A-4853-464D-B556-599F35D3306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3058607-B8E5-4F1F-B945-203CDD158F14}" type="presOf" srcId="{E4F18044-B642-4C44-A916-29651E967EBB}" destId="{83970E5B-B543-4E18-A0E2-40B1AF9324CF}" srcOrd="0" destOrd="0" presId="urn:microsoft.com/office/officeart/2018/2/layout/IconVerticalSolidList"/>
    <dgm:cxn modelId="{894A3D19-AEB8-464C-A91F-B234EB62EF51}" srcId="{EEDFE971-1572-4B4E-B9E4-AD24F267597F}" destId="{E4F18044-B642-4C44-A916-29651E967EBB}" srcOrd="0" destOrd="0" parTransId="{8D7C688D-5A0F-42A8-A9FF-AE4CEDD8EF7E}" sibTransId="{44CBA51E-F924-47CD-A78E-DF3A8824CE37}"/>
    <dgm:cxn modelId="{42A72326-C038-4157-87C0-3EBE72EA0890}" type="presOf" srcId="{43E4D14F-EC28-4E89-B23A-5053A64F83AB}" destId="{C35E219F-3D49-4278-BA8B-D93D5B3AC525}" srcOrd="0" destOrd="0" presId="urn:microsoft.com/office/officeart/2018/2/layout/IconVerticalSolidList"/>
    <dgm:cxn modelId="{81F1E862-ED90-4F04-BA78-A767A2D3FC44}" type="presOf" srcId="{EEDFE971-1572-4B4E-B9E4-AD24F267597F}" destId="{026DE804-D14D-48A3-904D-5199D7AB6853}" srcOrd="0" destOrd="0" presId="urn:microsoft.com/office/officeart/2018/2/layout/IconVerticalSolidList"/>
    <dgm:cxn modelId="{79BCA157-46D6-4475-A8AB-82B9BAFF4141}" srcId="{EEDFE971-1572-4B4E-B9E4-AD24F267597F}" destId="{BD4FD79A-4853-464D-B556-599F35D33066}" srcOrd="2" destOrd="0" parTransId="{6F148426-94F7-4AAC-9B98-41AE497CA417}" sibTransId="{17A081EA-54A9-4BD7-950B-7BC1F168D696}"/>
    <dgm:cxn modelId="{FAF1E4A4-88C4-46DE-A74D-CA2AEA166B29}" type="presOf" srcId="{BD4FD79A-4853-464D-B556-599F35D33066}" destId="{D554A90F-5DD8-455D-9A56-731342C0AD45}" srcOrd="0" destOrd="0" presId="urn:microsoft.com/office/officeart/2018/2/layout/IconVerticalSolidList"/>
    <dgm:cxn modelId="{B9C466E3-4452-4D17-BE0A-13854CECDA8E}" srcId="{EEDFE971-1572-4B4E-B9E4-AD24F267597F}" destId="{43E4D14F-EC28-4E89-B23A-5053A64F83AB}" srcOrd="1" destOrd="0" parTransId="{FB9C63D9-1398-438A-BEA0-7B91AED74D12}" sibTransId="{EC2BE28C-4B87-4BB9-A9BE-9F3B90A38E68}"/>
    <dgm:cxn modelId="{8982F028-ABBE-492D-93D8-E5FA1E5FFC52}" type="presParOf" srcId="{026DE804-D14D-48A3-904D-5199D7AB6853}" destId="{0AF9DCFD-CF83-49F6-8B46-A60BA6519882}" srcOrd="0" destOrd="0" presId="urn:microsoft.com/office/officeart/2018/2/layout/IconVerticalSolidList"/>
    <dgm:cxn modelId="{1C4C2CFD-D1CD-49B0-95F9-82A93EE18B8B}" type="presParOf" srcId="{0AF9DCFD-CF83-49F6-8B46-A60BA6519882}" destId="{8363B209-FBAD-4D82-9460-63A007F0C844}" srcOrd="0" destOrd="0" presId="urn:microsoft.com/office/officeart/2018/2/layout/IconVerticalSolidList"/>
    <dgm:cxn modelId="{53A256BE-AB32-4432-A105-03558E5EFA82}" type="presParOf" srcId="{0AF9DCFD-CF83-49F6-8B46-A60BA6519882}" destId="{65504AE3-848F-4E22-9151-2A8189AD7835}" srcOrd="1" destOrd="0" presId="urn:microsoft.com/office/officeart/2018/2/layout/IconVerticalSolidList"/>
    <dgm:cxn modelId="{F5C8DC6B-FB6C-4F40-BE69-6F5BAEAEF895}" type="presParOf" srcId="{0AF9DCFD-CF83-49F6-8B46-A60BA6519882}" destId="{DA845B39-06F5-4E4B-A7F9-B09DD88F29E0}" srcOrd="2" destOrd="0" presId="urn:microsoft.com/office/officeart/2018/2/layout/IconVerticalSolidList"/>
    <dgm:cxn modelId="{8F4E37C5-D4B1-48C2-9BD2-F0244A271B0F}" type="presParOf" srcId="{0AF9DCFD-CF83-49F6-8B46-A60BA6519882}" destId="{83970E5B-B543-4E18-A0E2-40B1AF9324CF}" srcOrd="3" destOrd="0" presId="urn:microsoft.com/office/officeart/2018/2/layout/IconVerticalSolidList"/>
    <dgm:cxn modelId="{66AE200E-8E87-4A38-9C73-B1ADFF7ACFD2}" type="presParOf" srcId="{026DE804-D14D-48A3-904D-5199D7AB6853}" destId="{A038C874-902E-4CF9-AF77-149BC7BFA7E2}" srcOrd="1" destOrd="0" presId="urn:microsoft.com/office/officeart/2018/2/layout/IconVerticalSolidList"/>
    <dgm:cxn modelId="{7B299877-75A6-4E89-A053-74F72EF34F4C}" type="presParOf" srcId="{026DE804-D14D-48A3-904D-5199D7AB6853}" destId="{9E3D2106-86A3-47A5-B316-4DCB314B0A96}" srcOrd="2" destOrd="0" presId="urn:microsoft.com/office/officeart/2018/2/layout/IconVerticalSolidList"/>
    <dgm:cxn modelId="{975D573C-9517-4A9F-A094-416C08CC22ED}" type="presParOf" srcId="{9E3D2106-86A3-47A5-B316-4DCB314B0A96}" destId="{238C2401-093D-4E8B-A3EF-AE69BD6F8665}" srcOrd="0" destOrd="0" presId="urn:microsoft.com/office/officeart/2018/2/layout/IconVerticalSolidList"/>
    <dgm:cxn modelId="{50B2C4AF-1DAA-420D-9B4B-3E93B5D9987B}" type="presParOf" srcId="{9E3D2106-86A3-47A5-B316-4DCB314B0A96}" destId="{0479FACA-F899-4053-A3DA-160B8F133C63}" srcOrd="1" destOrd="0" presId="urn:microsoft.com/office/officeart/2018/2/layout/IconVerticalSolidList"/>
    <dgm:cxn modelId="{E1068294-EFBC-4874-8737-E39D942418DE}" type="presParOf" srcId="{9E3D2106-86A3-47A5-B316-4DCB314B0A96}" destId="{640232DF-FEDD-4CAE-9C18-B32409CD9020}" srcOrd="2" destOrd="0" presId="urn:microsoft.com/office/officeart/2018/2/layout/IconVerticalSolidList"/>
    <dgm:cxn modelId="{ACD906BC-3544-43BE-985E-1F1C3A8E9F8C}" type="presParOf" srcId="{9E3D2106-86A3-47A5-B316-4DCB314B0A96}" destId="{C35E219F-3D49-4278-BA8B-D93D5B3AC525}" srcOrd="3" destOrd="0" presId="urn:microsoft.com/office/officeart/2018/2/layout/IconVerticalSolidList"/>
    <dgm:cxn modelId="{D4281D0D-8CEC-4196-A78D-AAC8184D7DC2}" type="presParOf" srcId="{026DE804-D14D-48A3-904D-5199D7AB6853}" destId="{2D84B48E-E452-48E1-95AF-BD735108400B}" srcOrd="3" destOrd="0" presId="urn:microsoft.com/office/officeart/2018/2/layout/IconVerticalSolidList"/>
    <dgm:cxn modelId="{060A62EA-1EBA-4736-B0E7-B8D724FF0942}" type="presParOf" srcId="{026DE804-D14D-48A3-904D-5199D7AB6853}" destId="{EA78F302-2F67-4D63-91F9-4A0C8EF26AD5}" srcOrd="4" destOrd="0" presId="urn:microsoft.com/office/officeart/2018/2/layout/IconVerticalSolidList"/>
    <dgm:cxn modelId="{0689ED42-EA27-4840-8202-7671BE0E2FF8}" type="presParOf" srcId="{EA78F302-2F67-4D63-91F9-4A0C8EF26AD5}" destId="{DDEBBD56-EF48-4000-B242-B597D9E0F048}" srcOrd="0" destOrd="0" presId="urn:microsoft.com/office/officeart/2018/2/layout/IconVerticalSolidList"/>
    <dgm:cxn modelId="{D7CC8772-BEF2-403A-A3E1-F4F98F5AB276}" type="presParOf" srcId="{EA78F302-2F67-4D63-91F9-4A0C8EF26AD5}" destId="{D3EA6217-23E7-4B6A-9715-024CCCA54C5A}" srcOrd="1" destOrd="0" presId="urn:microsoft.com/office/officeart/2018/2/layout/IconVerticalSolidList"/>
    <dgm:cxn modelId="{148DE965-C6F6-4A70-8132-B74E6E70AAF2}" type="presParOf" srcId="{EA78F302-2F67-4D63-91F9-4A0C8EF26AD5}" destId="{451751F0-3DEA-40A2-B20B-A5D571D97F12}" srcOrd="2" destOrd="0" presId="urn:microsoft.com/office/officeart/2018/2/layout/IconVerticalSolidList"/>
    <dgm:cxn modelId="{4528C48D-6D78-4B63-A088-B2F6FA169B74}" type="presParOf" srcId="{EA78F302-2F67-4D63-91F9-4A0C8EF26AD5}" destId="{D554A90F-5DD8-455D-9A56-731342C0AD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3B209-FBAD-4D82-9460-63A007F0C844}">
      <dsp:nvSpPr>
        <dsp:cNvPr id="0" name=""/>
        <dsp:cNvSpPr/>
      </dsp:nvSpPr>
      <dsp:spPr>
        <a:xfrm>
          <a:off x="0" y="478"/>
          <a:ext cx="6990735" cy="11198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04AE3-848F-4E22-9151-2A8189AD7835}">
      <dsp:nvSpPr>
        <dsp:cNvPr id="0" name=""/>
        <dsp:cNvSpPr/>
      </dsp:nvSpPr>
      <dsp:spPr>
        <a:xfrm>
          <a:off x="338757" y="252446"/>
          <a:ext cx="615921" cy="615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70E5B-B543-4E18-A0E2-40B1AF9324CF}">
      <dsp:nvSpPr>
        <dsp:cNvPr id="0" name=""/>
        <dsp:cNvSpPr/>
      </dsp:nvSpPr>
      <dsp:spPr>
        <a:xfrm>
          <a:off x="1293435" y="478"/>
          <a:ext cx="5697299" cy="111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18" tIns="118518" rIns="118518" bIns="11851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</a:t>
          </a:r>
          <a:r>
            <a:rPr lang="ru-RU" sz="2000" kern="1200"/>
            <a:t> тур (</a:t>
          </a:r>
          <a:r>
            <a:rPr lang="ru-RU" sz="2000" b="1" kern="1200"/>
            <a:t>онлайн</a:t>
          </a:r>
          <a:r>
            <a:rPr lang="ru-RU" sz="2000" kern="1200"/>
            <a:t>) с 12 февраля по 22 февраля 2024 года:</a:t>
          </a:r>
          <a:endParaRPr lang="en-US" sz="2000" kern="1200"/>
        </a:p>
      </dsp:txBody>
      <dsp:txXfrm>
        <a:off x="1293435" y="478"/>
        <a:ext cx="5697299" cy="1119857"/>
      </dsp:txXfrm>
    </dsp:sp>
    <dsp:sp modelId="{238C2401-093D-4E8B-A3EF-AE69BD6F8665}">
      <dsp:nvSpPr>
        <dsp:cNvPr id="0" name=""/>
        <dsp:cNvSpPr/>
      </dsp:nvSpPr>
      <dsp:spPr>
        <a:xfrm>
          <a:off x="0" y="1400301"/>
          <a:ext cx="6990735" cy="11198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9FACA-F899-4053-A3DA-160B8F133C63}">
      <dsp:nvSpPr>
        <dsp:cNvPr id="0" name=""/>
        <dsp:cNvSpPr/>
      </dsp:nvSpPr>
      <dsp:spPr>
        <a:xfrm>
          <a:off x="338757" y="1652269"/>
          <a:ext cx="615921" cy="6159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E219F-3D49-4278-BA8B-D93D5B3AC525}">
      <dsp:nvSpPr>
        <dsp:cNvPr id="0" name=""/>
        <dsp:cNvSpPr/>
      </dsp:nvSpPr>
      <dsp:spPr>
        <a:xfrm>
          <a:off x="1293435" y="1400301"/>
          <a:ext cx="5697299" cy="111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18" tIns="118518" rIns="118518" bIns="11851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- 12.02.2024 – 21. 02.2024 – выполнение второго конкурсного испытания №2 «Мастер-класс»;</a:t>
          </a:r>
          <a:endParaRPr lang="en-US" sz="2000" kern="1200"/>
        </a:p>
      </dsp:txBody>
      <dsp:txXfrm>
        <a:off x="1293435" y="1400301"/>
        <a:ext cx="5697299" cy="1119857"/>
      </dsp:txXfrm>
    </dsp:sp>
    <dsp:sp modelId="{DDEBBD56-EF48-4000-B242-B597D9E0F048}">
      <dsp:nvSpPr>
        <dsp:cNvPr id="0" name=""/>
        <dsp:cNvSpPr/>
      </dsp:nvSpPr>
      <dsp:spPr>
        <a:xfrm>
          <a:off x="0" y="2800123"/>
          <a:ext cx="6990735" cy="11198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A6217-23E7-4B6A-9715-024CCCA54C5A}">
      <dsp:nvSpPr>
        <dsp:cNvPr id="0" name=""/>
        <dsp:cNvSpPr/>
      </dsp:nvSpPr>
      <dsp:spPr>
        <a:xfrm>
          <a:off x="338757" y="3052091"/>
          <a:ext cx="615921" cy="6159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A90F-5DD8-455D-9A56-731342C0AD45}">
      <dsp:nvSpPr>
        <dsp:cNvPr id="0" name=""/>
        <dsp:cNvSpPr/>
      </dsp:nvSpPr>
      <dsp:spPr>
        <a:xfrm>
          <a:off x="1293435" y="2800123"/>
          <a:ext cx="5697299" cy="111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18" tIns="118518" rIns="118518" bIns="11851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- 22.02.2024 – объявление результатов </a:t>
          </a:r>
          <a:r>
            <a:rPr lang="en-US" sz="2000" kern="1200"/>
            <a:t>I</a:t>
          </a:r>
          <a:r>
            <a:rPr lang="ru-RU" sz="2000" kern="1200"/>
            <a:t> тура в онлайн режиме.</a:t>
          </a:r>
          <a:endParaRPr lang="en-US" sz="2000" kern="1200"/>
        </a:p>
      </dsp:txBody>
      <dsp:txXfrm>
        <a:off x="1293435" y="2800123"/>
        <a:ext cx="5697299" cy="1119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253174-4F89-4F8B-BED8-9171F19A4686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979262-8DB0-4071-8E3A-813ACA85E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9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2CB-5DD7-44B3-8316-19883958F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79A4-E482-4098-8B32-5A1C14F22C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0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30DD-D341-4799-AFF0-50630AAD32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04F-F885-4DC0-90BD-381E9AE827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A6D7-2198-4AAC-AF70-DDA055E23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CFA0-44C4-4436-B21B-4069D75A0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9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A0AC-113D-4B7B-A59F-8A7A45BFB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F8F6-2F62-4DA2-9FB2-219B67F114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0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03D-4623-4EEB-B935-80B62F12CB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19B4-8812-4D74-AF6E-1794413AA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0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E9B-38E7-48DB-8042-1B15A0B92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8F80-DA68-4E2B-87E4-FEFD627C2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5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1017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9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63D-16DD-4E80-B40F-A584C01CD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CFEB-99C6-48CA-9205-A3F05497C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4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5B5A-A05D-43C6-BC43-5BBFA1709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79C0-A876-4C26-B0BA-87537FBBD2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9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CB16-6D8C-42BB-B593-CF5F994C61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B339-670B-43C2-9961-74F7C3075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2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4C3C-4A47-40B3-8EFD-FD63EB657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A5EC-DD91-4B6C-A50F-FF70A8345E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9E63-3055-496D-A395-0D21903A9F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2EC-D1DA-4A8F-92C6-3E87B644B5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5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8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D3D-45C9-4E59-8C02-47CC72DCE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C240-D3B0-42BD-BD90-7D1D3B16AD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85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71C8-AFDF-4B31-87DF-D3192DF60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F4A9-3B48-428B-B8F0-E05D0F1FE1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3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7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A3944-6150-4217-90A7-04265598E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7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7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0323E-205D-4A76-B3BB-5C4323012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5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  <p:sldLayoutId id="2147484704" r:id="rId12"/>
    <p:sldLayoutId id="214748470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10BFA3-3973-59E0-A6B5-033BDC76506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69235" y="1682403"/>
            <a:ext cx="6221895" cy="34998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7032BA-EAD7-CE0E-80A3-263264D5C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387" y="1790796"/>
            <a:ext cx="5514613" cy="18643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93E974-9C4B-7956-9CEE-1B9825113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356" y="199223"/>
            <a:ext cx="2219136" cy="8413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020301-B3BE-9EA2-1158-B975FDEAF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5494" y="5300994"/>
            <a:ext cx="388348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3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4B2E4-72B2-B205-F256-6F034102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140678"/>
            <a:ext cx="11142785" cy="54864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effectLst/>
                <a:ea typeface="Tahoma" panose="020B0604030504040204" pitchFamily="34" charset="0"/>
                <a:cs typeface="Noto Sans Devanagari" panose="020B0502040504020204" pitchFamily="34" charset="0"/>
              </a:rPr>
              <a:t>6. Рефлексивная культура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F7F6E14-439A-0982-C51B-C9CD67F47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657904"/>
              </p:ext>
            </p:extLst>
          </p:nvPr>
        </p:nvGraphicFramePr>
        <p:xfrm>
          <a:off x="211015" y="689318"/>
          <a:ext cx="11802794" cy="5893181"/>
        </p:xfrm>
        <a:graphic>
          <a:graphicData uri="http://schemas.openxmlformats.org/drawingml/2006/table">
            <a:tbl>
              <a:tblPr firstRow="1" firstCol="1" bandRow="1"/>
              <a:tblGrid>
                <a:gridCol w="5542671">
                  <a:extLst>
                    <a:ext uri="{9D8B030D-6E8A-4147-A177-3AD203B41FA5}">
                      <a16:colId xmlns:a16="http://schemas.microsoft.com/office/drawing/2014/main" val="1604676475"/>
                    </a:ext>
                  </a:extLst>
                </a:gridCol>
                <a:gridCol w="6260123">
                  <a:extLst>
                    <a:ext uri="{9D8B030D-6E8A-4147-A177-3AD203B41FA5}">
                      <a16:colId xmlns:a16="http://schemas.microsoft.com/office/drawing/2014/main" val="2855535320"/>
                    </a:ext>
                  </a:extLst>
                </a:gridCol>
              </a:tblGrid>
              <a:tr h="766556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6.1. Владеет оценочно-рефлексивным инструментарием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6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Самоанализ учебного занятия.</a:t>
                      </a:r>
                    </a:p>
                    <a:p>
                      <a:pPr marL="6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Назвать цель учебного занятия и задачи, все ли они были реализованы.</a:t>
                      </a:r>
                    </a:p>
                    <a:p>
                      <a:pPr marL="6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Задачи: </a:t>
                      </a:r>
                      <a:r>
                        <a:rPr lang="ru-RU" sz="1800" i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образовательные</a:t>
                      </a: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(формируемые ОК и ПК, у ООД раскрыть синхронизацию ОК и ПК с общими (личностные и метапредметные) и с 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дисциплинарными (предметные рез. ФГОС СОО);</a:t>
                      </a:r>
                    </a:p>
                    <a:p>
                      <a:pPr marL="6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развивающие (</a:t>
                      </a:r>
                      <a:r>
                        <a:rPr lang="ru-RU" sz="1800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формируемые</a:t>
                      </a:r>
                      <a:r>
                        <a:rPr lang="ru-RU" sz="1800" i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коммуникативные, познавательные учебные действия);</a:t>
                      </a:r>
                    </a:p>
                    <a:p>
                      <a:pPr marL="6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воспитательные </a:t>
                      </a:r>
                    </a:p>
                    <a:p>
                      <a:pPr marL="635" indent="-19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618468"/>
                  </a:ext>
                </a:extLst>
              </a:tr>
              <a:tr h="1355891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6.2. Соотносит использованные на учебном занятии методы и приемы с поставленной целью, задачами и достигнутыми результатами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132547"/>
                  </a:ext>
                </a:extLst>
              </a:tr>
              <a:tr h="1577355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6.3. Демонстрирует взаимосвязь проведенного занятия с мет. принципами, представленными в мет. мастерской, сочетание элементов структуры урока в соответствии с планом и его реализацией, аргументированно обосновывает свои действия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6580"/>
                  </a:ext>
                </a:extLst>
              </a:tr>
              <a:tr h="796780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6.4. Обеспечивает наличие рефлексивно-оценочных элементов 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структуре учебного занятия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Как на учебном занятии проведено закрепление изученного материала, какие приемы, методы использовали.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350335"/>
                  </a:ext>
                </a:extLst>
              </a:tr>
              <a:tr h="1288156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6.5. Демонстрирует готовность и способность к профессиональной рефлексии во время самоанализа учебного занятия и беседы с экспертами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91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90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9283E-A4F9-8922-6685-E9F919B8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365129"/>
            <a:ext cx="11533238" cy="1102771"/>
          </a:xfrm>
        </p:spPr>
        <p:txBody>
          <a:bodyPr/>
          <a:lstStyle/>
          <a:p>
            <a:pPr marL="228600" marR="0" lvl="0" indent="0" algn="r" defTabSz="914400" rtl="0" eaLnBrk="0" fontAlgn="base" latinLnBrk="0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tabLst>
                <a:tab pos="810260" algn="l"/>
              </a:tabLst>
              <a:defRPr/>
            </a:pP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этап (региональный)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с 12 февраля по 15 марта включает два тура: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818DA2B6-6184-47B1-16F6-057987C4F39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21225" y="2256503"/>
          <a:ext cx="6990735" cy="392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D962BD52-D76A-A33A-EBD8-7203B01AB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6920" y="1825625"/>
            <a:ext cx="3406879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533B9F-702A-5E99-6183-FFAC8E555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5563" y="2035277"/>
            <a:ext cx="3002140" cy="45194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96054F-CD5F-0DC2-3D3C-0F69013EA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148" y="153459"/>
            <a:ext cx="2369576" cy="8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3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6D880-ABC6-506F-2F41-9471E597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7" y="365129"/>
            <a:ext cx="11577711" cy="915031"/>
          </a:xfrm>
        </p:spPr>
        <p:txBody>
          <a:bodyPr/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imes New Roman" panose="02020603050405020304" pitchFamily="18" charset="0"/>
                <a:cs typeface="+mj-cs"/>
              </a:rPr>
              <a:t>I тур (онлайн) Конкурса. Конкурсное мероприятие №2 «Мастер-класс»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275969C-B627-56F9-D218-20DE8E9E4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788269"/>
              </p:ext>
            </p:extLst>
          </p:nvPr>
        </p:nvGraphicFramePr>
        <p:xfrm>
          <a:off x="154745" y="1463671"/>
          <a:ext cx="11859066" cy="51511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37350">
                  <a:extLst>
                    <a:ext uri="{9D8B030D-6E8A-4147-A177-3AD203B41FA5}">
                      <a16:colId xmlns:a16="http://schemas.microsoft.com/office/drawing/2014/main" val="3425959220"/>
                    </a:ext>
                  </a:extLst>
                </a:gridCol>
                <a:gridCol w="3484020">
                  <a:extLst>
                    <a:ext uri="{9D8B030D-6E8A-4147-A177-3AD203B41FA5}">
                      <a16:colId xmlns:a16="http://schemas.microsoft.com/office/drawing/2014/main" val="2215732031"/>
                    </a:ext>
                  </a:extLst>
                </a:gridCol>
                <a:gridCol w="2668848">
                  <a:extLst>
                    <a:ext uri="{9D8B030D-6E8A-4147-A177-3AD203B41FA5}">
                      <a16:colId xmlns:a16="http://schemas.microsoft.com/office/drawing/2014/main" val="1960138315"/>
                    </a:ext>
                  </a:extLst>
                </a:gridCol>
                <a:gridCol w="2668848">
                  <a:extLst>
                    <a:ext uri="{9D8B030D-6E8A-4147-A177-3AD203B41FA5}">
                      <a16:colId xmlns:a16="http://schemas.microsoft.com/office/drawing/2014/main" val="377687565"/>
                    </a:ext>
                  </a:extLst>
                </a:gridCol>
              </a:tblGrid>
              <a:tr h="7489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Номинация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задание в онлайн-формате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Количество </a:t>
                      </a:r>
                    </a:p>
                    <a:p>
                      <a:pPr algn="ctr"/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обучающихся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x-non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Продолжительность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конкурсного мероприятия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735570"/>
                  </a:ext>
                </a:extLst>
              </a:tr>
              <a:tr h="97686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«Преподаватель общеобразовательных дисциплин»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Учебное занятие по учебной дисциплине, междисциплинарному курсу, профессиональному модулю, которое проводится конкурсантом в своей ПОО.</a:t>
                      </a:r>
                    </a:p>
                    <a:p>
                      <a:pPr algn="ctr"/>
                      <a:r>
                        <a:rPr lang="x-none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Тема «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x-none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астер-класса» участником Конкурса определяется самостоятельно. 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Участвующих в учебном занятии/мероприятии </a:t>
                      </a:r>
                      <a:r>
                        <a:rPr kumimoji="0" lang="ru-RU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не более 15 человек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i="1" dirty="0">
                        <a:latin typeface="+mn-lt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Продолжительность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учебного занятия/мероприятия</a:t>
                      </a:r>
                      <a:r>
                        <a:rPr lang="x-none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x-none" sz="20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20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45</a:t>
                      </a:r>
                      <a:r>
                        <a:rPr lang="x-none" sz="20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мин. </a:t>
                      </a:r>
                      <a:r>
                        <a:rPr lang="x-none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Самоанализ/интервью с членами жюри – </a:t>
                      </a:r>
                      <a:r>
                        <a:rPr lang="x-none" sz="20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 </a:t>
                      </a:r>
                      <a:r>
                        <a:rPr lang="ru-RU" sz="20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x-none" sz="20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мин</a:t>
                      </a:r>
                      <a:r>
                        <a:rPr lang="x-none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123517"/>
                  </a:ext>
                </a:extLst>
              </a:tr>
              <a:tr h="97686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«Преподаватель профессиональных дисциплин ПОО»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94424"/>
                  </a:ext>
                </a:extLst>
              </a:tr>
              <a:tr h="97686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«Мастер производственного обучения ПОО»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92137"/>
                  </a:ext>
                </a:extLst>
              </a:tr>
              <a:tr h="97686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«Воспитатель ПОО» 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Воспитательное, п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рофориентационное мероприятие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83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31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7E155-79F3-D7E6-CB55-E28B355F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365130"/>
            <a:ext cx="11746523" cy="689948"/>
          </a:xfrm>
        </p:spPr>
        <p:txBody>
          <a:bodyPr/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Оценка конкурсного мероприятия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9ACEF-318A-A13C-4499-715E9270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1" y="1252026"/>
            <a:ext cx="11746523" cy="547233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211570" algn="r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Оценка конкурсного мероприятия осуществляется </a:t>
            </a:r>
            <a:r>
              <a:rPr lang="ru-RU" sz="20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6 критериям</a:t>
            </a: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211570" algn="r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мастерство и творчество;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211570" algn="r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передовых технологий практической подготовки в своей профессиональной деятельности, владение методиками практической подготовки и воспитательной работы;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211570" algn="r"/>
              </a:tabLst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обучающихся, </a:t>
            </a: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умение взаимодействовать с обучающимися;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211570" algn="r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информационно-коммуникационных, здоровьесберегающих технологий;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211570" algn="r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 учебного занятия;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211570" algn="r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рефлексивная культура.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Каждый критерий включает 5 показателей, раскрывающих содержание критерия.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Каждый показатель оценивается в баллах: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балла – «показатель проявлен в полной мере»;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балл – «показатель проявлен частично»;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 баллов – «показатель не проявлен».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73650" algn="ctr"/>
              </a:tabLst>
            </a:pPr>
            <a:r>
              <a:rPr lang="ru-RU" sz="20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оценка, выставляемая одним экспертом за конкурсное</a:t>
            </a:r>
            <a:r>
              <a:rPr lang="ru-RU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мероприятие – 60 баллов.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355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3559D-7995-9F56-E802-2F0B0E38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211016"/>
            <a:ext cx="11873133" cy="604910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ea typeface="Tahoma" panose="020B0604030504040204" pitchFamily="34" charset="0"/>
                <a:cs typeface="Noto Sans Devanagari" panose="020B0502040204020203" pitchFamily="34" charset="0"/>
              </a:rPr>
              <a:t>Конкурсное мероприятие № 2 «Мастер-класс». Критерии и показатели оценивания.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4AFB6EF-DA0D-76F8-C33A-A1C67AE910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688899"/>
              </p:ext>
            </p:extLst>
          </p:nvPr>
        </p:nvGraphicFramePr>
        <p:xfrm>
          <a:off x="168812" y="815927"/>
          <a:ext cx="11873132" cy="5920560"/>
        </p:xfrm>
        <a:graphic>
          <a:graphicData uri="http://schemas.openxmlformats.org/drawingml/2006/table">
            <a:tbl>
              <a:tblPr firstRow="1" firstCol="1" bandRow="1"/>
              <a:tblGrid>
                <a:gridCol w="5472333">
                  <a:extLst>
                    <a:ext uri="{9D8B030D-6E8A-4147-A177-3AD203B41FA5}">
                      <a16:colId xmlns:a16="http://schemas.microsoft.com/office/drawing/2014/main" val="1591950294"/>
                    </a:ext>
                  </a:extLst>
                </a:gridCol>
                <a:gridCol w="6400799">
                  <a:extLst>
                    <a:ext uri="{9D8B030D-6E8A-4147-A177-3AD203B41FA5}">
                      <a16:colId xmlns:a16="http://schemas.microsoft.com/office/drawing/2014/main" val="61707209"/>
                    </a:ext>
                  </a:extLst>
                </a:gridCol>
              </a:tblGrid>
              <a:tr h="576844">
                <a:tc>
                  <a:txBody>
                    <a:bodyPr/>
                    <a:lstStyle/>
                    <a:p>
                      <a:pPr marL="3810" indent="-38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Критерии и показатели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" indent="-38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34205"/>
                  </a:ext>
                </a:extLst>
              </a:tr>
              <a:tr h="576844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1. Методическое мастерство и творчество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279709"/>
                  </a:ext>
                </a:extLst>
              </a:tr>
              <a:tr h="781270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1.1. Обеспечивает методическую целостность и структурированность учебного занятия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803386"/>
                  </a:ext>
                </a:extLst>
              </a:tr>
              <a:tr h="1114605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1.2. Целесообразно использует технологии, методы, приемы и формы организации учебной деятельности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Демонстрирует актуальность представляемой технологии / методов / приемов, представленных в  Конкурсном мероприятие № 1 «Я - Мастер».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Демонстрирует методы, способы формирования у обучающихся учебной мотивации в получаемой профессии/специальности; владение передовыми технологиями практической подготовки обучающихся по преподаваемому учебному предмету. 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788085"/>
                  </a:ext>
                </a:extLst>
              </a:tr>
              <a:tr h="903458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1.3. Демонстрирует на учебном занятии основные компоненты своей методической системы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426362"/>
                  </a:ext>
                </a:extLst>
              </a:tr>
              <a:tr h="781270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1.4. Обеспечивает четкую структуру и хронометраж учебного занятия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36195" marR="36195" indent="-63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мин.: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знаний (5 мин.); Мотивация учебной деятельности (5 мин.); Изучение нового материала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(10 мин.)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Первичное закрепление материала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(5 мин.)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Изучение нового материала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(10 мин.)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материала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(5 мин.)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Подведение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(5 мин.)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355693"/>
                  </a:ext>
                </a:extLst>
              </a:tr>
              <a:tr h="1157092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1.5. Обеспечивает обоснованный и оптимальный для данного учебного занятия объем и содержание информации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99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43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A92A8-47AF-1E1D-417B-2862018E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365129"/>
            <a:ext cx="11591779" cy="802489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effectLst/>
                <a:ea typeface="Tahoma" panose="020B0604030504040204" pitchFamily="34" charset="0"/>
                <a:cs typeface="Noto Sans Devanagari" panose="020B0502040504020204" pitchFamily="34" charset="0"/>
              </a:rPr>
              <a:t>2. Использование передовых технологий практической подготовки в своей профессиональной деятельности, владение методиками практической подготовки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62DDE0B-BF0F-3518-0AEA-D3B4675D2D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396918"/>
              </p:ext>
            </p:extLst>
          </p:nvPr>
        </p:nvGraphicFramePr>
        <p:xfrm>
          <a:off x="225083" y="1280160"/>
          <a:ext cx="11746523" cy="5444998"/>
        </p:xfrm>
        <a:graphic>
          <a:graphicData uri="http://schemas.openxmlformats.org/drawingml/2006/table">
            <a:tbl>
              <a:tblPr firstRow="1" firstCol="1" bandRow="1"/>
              <a:tblGrid>
                <a:gridCol w="6049108">
                  <a:extLst>
                    <a:ext uri="{9D8B030D-6E8A-4147-A177-3AD203B41FA5}">
                      <a16:colId xmlns:a16="http://schemas.microsoft.com/office/drawing/2014/main" val="3516111988"/>
                    </a:ext>
                  </a:extLst>
                </a:gridCol>
                <a:gridCol w="5697415">
                  <a:extLst>
                    <a:ext uri="{9D8B030D-6E8A-4147-A177-3AD203B41FA5}">
                      <a16:colId xmlns:a16="http://schemas.microsoft.com/office/drawing/2014/main" val="265768752"/>
                    </a:ext>
                  </a:extLst>
                </a:gridCol>
              </a:tblGrid>
              <a:tr h="1420837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2.1. Демонстрирует на учебном занятии обоснованное применений передовых технологий практической подготовки обучающихся в соответствии с ПК профессии или специальности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6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При самоанализе учебного занятия </a:t>
                      </a:r>
                    </a:p>
                    <a:p>
                      <a:pPr marL="6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по проф. дисциплинам указать какие ОК и ПК включены в планируемые результаты;</a:t>
                      </a:r>
                    </a:p>
                    <a:p>
                      <a:pPr marL="6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по ООД – показать интеграцию и синхронизацию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планируемых результатов ФГОС СОО и ФГОС СПО;</a:t>
                      </a:r>
                    </a:p>
                    <a:p>
                      <a:pPr marL="6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какие задания обучающимся были направлены на формирование ОК и ПК.</a:t>
                      </a:r>
                    </a:p>
                    <a:p>
                      <a:pPr marL="6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ahoma" panose="020B0604030504040204" pitchFamily="34" charset="0"/>
                        <a:cs typeface="Noto Sans Devanagari" panose="020B0502040504020204" pitchFamily="34" charset="0"/>
                      </a:endParaRPr>
                    </a:p>
                    <a:p>
                      <a:pPr marL="6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800909"/>
                  </a:ext>
                </a:extLst>
              </a:tr>
              <a:tr h="1029855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2.3. Применяет в практических видах работ на учебном занятии задания, ориентированные на формирование профессиональных компетенций специальности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63773"/>
                  </a:ext>
                </a:extLst>
              </a:tr>
              <a:tr h="1029855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2.4. Обоснованно использует программное обеспечение, ориентированное на формирование профессиональных компетенций обучающихся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042924"/>
                  </a:ext>
                </a:extLst>
              </a:tr>
              <a:tr h="1029855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2.5. Создает проблемные учебные ситуации, моделирующие производственный процесс, формирующий профессиональные навыки обучающихся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На учебном занятии по ООД обязательно включить профессионально-ориентированное содержание в соответствии с реализуемым ФГОС СПО.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606440"/>
                  </a:ext>
                </a:extLst>
              </a:tr>
              <a:tr h="737712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2.6. Применяет деятельностный подход на учебном занятии при формировании профессионального навыка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Продемонстрировать деятельность преподавателя и деятельность студента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22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8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004F9-C77B-0E15-1874-C94D4522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168812"/>
            <a:ext cx="11915336" cy="46423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effectLst/>
                <a:ea typeface="Tahoma" panose="020B0604030504040204" pitchFamily="34" charset="0"/>
                <a:cs typeface="Noto Sans Devanagari" panose="020B0502040504020204" pitchFamily="34" charset="0"/>
              </a:rPr>
              <a:t>3. Организация работы обучающихся, умение взаимодействовать с обучающимися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795FF82-8179-5C78-EA56-584C71E40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163126"/>
              </p:ext>
            </p:extLst>
          </p:nvPr>
        </p:nvGraphicFramePr>
        <p:xfrm>
          <a:off x="107852" y="554128"/>
          <a:ext cx="11976296" cy="6275629"/>
        </p:xfrm>
        <a:graphic>
          <a:graphicData uri="http://schemas.openxmlformats.org/drawingml/2006/table">
            <a:tbl>
              <a:tblPr firstRow="1" firstCol="1" bandRow="1"/>
              <a:tblGrid>
                <a:gridCol w="6589085">
                  <a:extLst>
                    <a:ext uri="{9D8B030D-6E8A-4147-A177-3AD203B41FA5}">
                      <a16:colId xmlns:a16="http://schemas.microsoft.com/office/drawing/2014/main" val="2838481508"/>
                    </a:ext>
                  </a:extLst>
                </a:gridCol>
                <a:gridCol w="5387211">
                  <a:extLst>
                    <a:ext uri="{9D8B030D-6E8A-4147-A177-3AD203B41FA5}">
                      <a16:colId xmlns:a16="http://schemas.microsoft.com/office/drawing/2014/main" val="3272306365"/>
                    </a:ext>
                  </a:extLst>
                </a:gridCol>
              </a:tblGrid>
              <a:tr h="1061973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3.1. Целесообразно и эффективно использует приемы формирования и поддержания мотивации обучающихся на учебном занятии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Об-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должны с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амостоятельно формулировать и актуализировать проблему, рассматривать ее всесторонне;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цели деятельности, задавать параметры и критерии их достижения;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826847"/>
                  </a:ext>
                </a:extLst>
              </a:tr>
              <a:tr h="1876349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3.2. В организации учебной деятельности на учебном занятии учитывает возрастные особенности группы обучающихся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в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ыбирать тематику и методы совместных действий с учетом общих интересов и возможностей каждого члена коллектива;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принимать цели совместной деятельности, организовывать и координировать действия по ее достижению: составлять план действий, распределять роли с учетом мнений участников обсуждать результаты совместной работы;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396486"/>
                  </a:ext>
                </a:extLst>
              </a:tr>
              <a:tr h="129687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3.3. Демонстрирует корректное профессиональное общение с обучающимися, создает на учебном занятии ситуации сотрудничества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Владеть различными способами общения и взаимодействия;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аргументированно вести диалог,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выбирать тематику и методы совместных действий с учетом общих интересов и возможностей каждого члена коллектива;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Не сообщение новых знаний, а способ самостоятельного их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п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остроения с помощью всех участников занятия.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Метод самостоятельной работы в малых группах, позволяющий провести обмен мнениями. Создание условий на уроке включения всех в активную деятельность.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Постановка проблемной задачи и решение её через проигрывание различных ситуаций.</a:t>
                      </a:r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23315"/>
                  </a:ext>
                </a:extLst>
              </a:tr>
              <a:tr h="915156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3.4. Обеспечивает нацеленность всех структурных и методических элементов учебного занятия на достижение обучающимися индивидуального образовательного результата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328838"/>
                  </a:ext>
                </a:extLst>
              </a:tr>
              <a:tr h="953087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3.5. Обеспечивает психолого-педагогическую поддержку обучающихся учебной группы, в том числе с особыми образовательными потребностями и ОВЗ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387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66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7A6BE-AA17-E92F-B35D-F55416EA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365129"/>
            <a:ext cx="11648049" cy="478933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effectLst/>
                <a:ea typeface="Tahoma" panose="020B0604030504040204" pitchFamily="34" charset="0"/>
                <a:cs typeface="Noto Sans Devanagari" panose="020B0502040504020204" pitchFamily="34" charset="0"/>
              </a:rPr>
              <a:t>4. Использование информационно-коммуникационных, здоровьесберегающих технологий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32C6969-7345-F835-A265-7674446B8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943008"/>
              </p:ext>
            </p:extLst>
          </p:nvPr>
        </p:nvGraphicFramePr>
        <p:xfrm>
          <a:off x="112542" y="956603"/>
          <a:ext cx="11901267" cy="5920781"/>
        </p:xfrm>
        <a:graphic>
          <a:graphicData uri="http://schemas.openxmlformats.org/drawingml/2006/table">
            <a:tbl>
              <a:tblPr firstRow="1" firstCol="1" bandRow="1"/>
              <a:tblGrid>
                <a:gridCol w="5641144">
                  <a:extLst>
                    <a:ext uri="{9D8B030D-6E8A-4147-A177-3AD203B41FA5}">
                      <a16:colId xmlns:a16="http://schemas.microsoft.com/office/drawing/2014/main" val="2736543063"/>
                    </a:ext>
                  </a:extLst>
                </a:gridCol>
                <a:gridCol w="6260123">
                  <a:extLst>
                    <a:ext uri="{9D8B030D-6E8A-4147-A177-3AD203B41FA5}">
                      <a16:colId xmlns:a16="http://schemas.microsoft.com/office/drawing/2014/main" val="2770131240"/>
                    </a:ext>
                  </a:extLst>
                </a:gridCol>
              </a:tblGrid>
              <a:tr h="1390457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4.1. Целесообразно и на достаточном уровне использует информационно-коммуникационные технологии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Статья 43. Обязанности и ответственность обучающихся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ФЗ № 273 «Об образовании в РФ»</a:t>
                      </a:r>
                    </a:p>
                    <a:p>
                      <a:pPr marL="635" indent="-19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4.1) не использовать средства подвижной радиотелефонной связи во время проведения учебных занятий при освоении образовательных программ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058396"/>
                  </a:ext>
                </a:extLst>
              </a:tr>
              <a:tr h="234203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4.2. Реализует здоровьесберегающие подходы, использует приемы снятия напряжения и смену видов учебной деятельности обучающихся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Смена видов учебной деятельности обучающихся: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деятельность,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понимать и использовать преимущества командной и индивидуальной работы;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владеть различными способами общения и взаимодействия;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аргументированно вести диалог;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выявлять проблемы, ставить и формулировать собственные задачи в образовательной деятельности и жизненных ситуациях;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самостоятельно составлять план решения проблемы с учетом имеющихся ресурсов, собственных возможностей и предпочтений; давать оценку новым ситуациям.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896143"/>
                  </a:ext>
                </a:extLst>
              </a:tr>
              <a:tr h="1964924"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4.3. Демонстрирует обоснованное применение электронный учебно-методических пособий, возможностей интерактивной доски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4.4. Демонстрирует применение интерактивных методов обучения, в том числе с применением цифровых образовательных ресурсов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4.5. Применяет в учебном занятии модели, макеты, модуляторы, симуляторы и другие средства, имитирующие производственные операции и процессы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254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32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5536A-B10C-4653-C9A1-28534E20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365130"/>
            <a:ext cx="11662117" cy="315908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effectLst/>
                <a:ea typeface="Tahoma" panose="020B0604030504040204" pitchFamily="34" charset="0"/>
                <a:cs typeface="Noto Sans Devanagari" panose="020B0502040504020204" pitchFamily="34" charset="0"/>
              </a:rPr>
              <a:t>5. Результативность учебного занятия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86A5EA6-9B31-0606-1884-D27DA194F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69782"/>
              </p:ext>
            </p:extLst>
          </p:nvPr>
        </p:nvGraphicFramePr>
        <p:xfrm>
          <a:off x="98474" y="870157"/>
          <a:ext cx="11943471" cy="5904648"/>
        </p:xfrm>
        <a:graphic>
          <a:graphicData uri="http://schemas.openxmlformats.org/drawingml/2006/table">
            <a:tbl>
              <a:tblPr firstRow="1" firstCol="1" bandRow="1"/>
              <a:tblGrid>
                <a:gridCol w="5331655">
                  <a:extLst>
                    <a:ext uri="{9D8B030D-6E8A-4147-A177-3AD203B41FA5}">
                      <a16:colId xmlns:a16="http://schemas.microsoft.com/office/drawing/2014/main" val="2877380433"/>
                    </a:ext>
                  </a:extLst>
                </a:gridCol>
                <a:gridCol w="6611816">
                  <a:extLst>
                    <a:ext uri="{9D8B030D-6E8A-4147-A177-3AD203B41FA5}">
                      <a16:colId xmlns:a16="http://schemas.microsoft.com/office/drawing/2014/main" val="588373060"/>
                    </a:ext>
                  </a:extLst>
                </a:gridCol>
              </a:tblGrid>
              <a:tr h="729769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5.1. Демонстрирует постановку и достижение планируемых результатов учебного занятия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Как решены цель и задачи урока, поставленная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проблемная задача,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через какие ситуации.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782231"/>
                  </a:ext>
                </a:extLst>
              </a:tr>
              <a:tr h="1041131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5.2. Планирует результаты учебного занятия с учетом примерных основных образовательных программ, в соответствии с рабочей программой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322326"/>
                  </a:ext>
                </a:extLst>
              </a:tr>
              <a:tr h="1041131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5.3. Планирует результаты учебного занятия в соответствии с целью, задачами, содержанием, формами и способами учебной деятельности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Этапы урока по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ктуализация знаний и мотивации учебной деятельности.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универсальных учебных познавательных действий у обучающихся: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самостоятельно формулировать и актуализировать проблему, рассматривать ее всесторонне;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владеть навыками учебно-исследовательской и проектной деятельности, навыками разрешения проблем;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способность и готовность к самостоятельному поиску методов решения практических задач, применению различных методов познания …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011368"/>
                  </a:ext>
                </a:extLst>
              </a:tr>
              <a:tr h="2062457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5.4. Привлекает обучающихся к планированию цели, задач и результатов учебного занятия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22444"/>
                  </a:ext>
                </a:extLst>
              </a:tr>
              <a:tr h="965872"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5.5. Владеет инструментарием оценивания результативности учебного занятия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Noto Sans Devanagari" panose="020B0502040504020204" pitchFamily="34" charset="0"/>
                        </a:rPr>
                        <a:t> Оценить с аргументацией работу обучающихся на уроке.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76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911790"/>
      </p:ext>
    </p:extLst>
  </p:cSld>
  <p:clrMapOvr>
    <a:masterClrMapping/>
  </p:clrMapOvr>
</p:sld>
</file>

<file path=ppt/theme/theme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9810</TotalTime>
  <Words>1354</Words>
  <Application>Microsoft Office PowerPoint</Application>
  <PresentationFormat>Широкоэкранный</PresentationFormat>
  <Paragraphs>114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9_Тема Office</vt:lpstr>
      <vt:lpstr>Презентация PowerPoint</vt:lpstr>
      <vt:lpstr> II этап (региональный)  с 12 февраля по 15 марта включает два тура: </vt:lpstr>
      <vt:lpstr>I тур (онлайн) Конкурса. Конкурсное мероприятие №2 «Мастер-класс»</vt:lpstr>
      <vt:lpstr>Оценка конкурсного мероприятия</vt:lpstr>
      <vt:lpstr>Конкурсное мероприятие № 2 «Мастер-класс». Критерии и показатели оценивания.</vt:lpstr>
      <vt:lpstr>2. Использование передовых технологий практической подготовки в своей профессиональной деятельности, владение методиками практической подготовки</vt:lpstr>
      <vt:lpstr>3. Организация работы обучающихся, умение взаимодействовать с обучающимися</vt:lpstr>
      <vt:lpstr>4. Использование информационно-коммуникационных, здоровьесберегающих технологий</vt:lpstr>
      <vt:lpstr>5. Результативность учебного занятия</vt:lpstr>
      <vt:lpstr>6. Рефлексивная культура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Фролов</dc:creator>
  <cp:lastModifiedBy>Елена Фролова</cp:lastModifiedBy>
  <cp:revision>645</cp:revision>
  <dcterms:created xsi:type="dcterms:W3CDTF">2019-02-25T20:08:13Z</dcterms:created>
  <dcterms:modified xsi:type="dcterms:W3CDTF">2024-02-12T11:07:19Z</dcterms:modified>
</cp:coreProperties>
</file>